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1" r:id="rId9"/>
    <p:sldId id="322" r:id="rId10"/>
    <p:sldId id="329" r:id="rId11"/>
    <p:sldId id="338" r:id="rId12"/>
    <p:sldId id="323" r:id="rId13"/>
    <p:sldId id="262" r:id="rId14"/>
    <p:sldId id="264" r:id="rId15"/>
    <p:sldId id="265" r:id="rId16"/>
    <p:sldId id="335" r:id="rId17"/>
    <p:sldId id="334" r:id="rId18"/>
    <p:sldId id="267" r:id="rId19"/>
    <p:sldId id="324" r:id="rId20"/>
    <p:sldId id="269" r:id="rId21"/>
    <p:sldId id="266" r:id="rId22"/>
    <p:sldId id="271" r:id="rId23"/>
    <p:sldId id="272" r:id="rId24"/>
    <p:sldId id="273" r:id="rId25"/>
    <p:sldId id="284" r:id="rId26"/>
    <p:sldId id="326" r:id="rId27"/>
    <p:sldId id="285" r:id="rId28"/>
    <p:sldId id="327" r:id="rId29"/>
    <p:sldId id="325" r:id="rId30"/>
    <p:sldId id="337" r:id="rId31"/>
    <p:sldId id="313" r:id="rId32"/>
    <p:sldId id="342" r:id="rId33"/>
    <p:sldId id="341" r:id="rId34"/>
    <p:sldId id="340" r:id="rId35"/>
    <p:sldId id="339" r:id="rId36"/>
    <p:sldId id="316" r:id="rId37"/>
    <p:sldId id="347" r:id="rId38"/>
    <p:sldId id="346" r:id="rId39"/>
    <p:sldId id="345" r:id="rId40"/>
    <p:sldId id="344" r:id="rId41"/>
    <p:sldId id="343" r:id="rId42"/>
    <p:sldId id="256" r:id="rId4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5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/>
              <a:t>2023 – 2024 EĞİTİM YILI 3. SINIF 3. 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Hatice Nur LALE</a:t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575411"/>
              </p:ext>
            </p:extLst>
          </p:nvPr>
        </p:nvGraphicFramePr>
        <p:xfrm>
          <a:off x="958469" y="285649"/>
          <a:ext cx="9981281" cy="6324470"/>
        </p:xfrm>
        <a:graphic>
          <a:graphicData uri="http://schemas.openxmlformats.org/drawingml/2006/table">
            <a:tbl>
              <a:tblPr firstRow="1" firstCol="1" bandRow="1"/>
              <a:tblGrid>
                <a:gridCol w="1924390">
                  <a:extLst>
                    <a:ext uri="{9D8B030D-6E8A-4147-A177-3AD203B41FA5}">
                      <a16:colId xmlns:a16="http://schemas.microsoft.com/office/drawing/2014/main" val="594602131"/>
                    </a:ext>
                  </a:extLst>
                </a:gridCol>
                <a:gridCol w="1549095">
                  <a:extLst>
                    <a:ext uri="{9D8B030D-6E8A-4147-A177-3AD203B41FA5}">
                      <a16:colId xmlns:a16="http://schemas.microsoft.com/office/drawing/2014/main" val="801403676"/>
                    </a:ext>
                  </a:extLst>
                </a:gridCol>
                <a:gridCol w="1365439">
                  <a:extLst>
                    <a:ext uri="{9D8B030D-6E8A-4147-A177-3AD203B41FA5}">
                      <a16:colId xmlns:a16="http://schemas.microsoft.com/office/drawing/2014/main" val="1558692352"/>
                    </a:ext>
                  </a:extLst>
                </a:gridCol>
                <a:gridCol w="1211728">
                  <a:extLst>
                    <a:ext uri="{9D8B030D-6E8A-4147-A177-3AD203B41FA5}">
                      <a16:colId xmlns:a16="http://schemas.microsoft.com/office/drawing/2014/main" val="3789072554"/>
                    </a:ext>
                  </a:extLst>
                </a:gridCol>
                <a:gridCol w="1365439">
                  <a:extLst>
                    <a:ext uri="{9D8B030D-6E8A-4147-A177-3AD203B41FA5}">
                      <a16:colId xmlns:a16="http://schemas.microsoft.com/office/drawing/2014/main" val="1456295508"/>
                    </a:ext>
                  </a:extLst>
                </a:gridCol>
                <a:gridCol w="1209732">
                  <a:extLst>
                    <a:ext uri="{9D8B030D-6E8A-4147-A177-3AD203B41FA5}">
                      <a16:colId xmlns:a16="http://schemas.microsoft.com/office/drawing/2014/main" val="1977779111"/>
                    </a:ext>
                  </a:extLst>
                </a:gridCol>
                <a:gridCol w="1355458">
                  <a:extLst>
                    <a:ext uri="{9D8B030D-6E8A-4147-A177-3AD203B41FA5}">
                      <a16:colId xmlns:a16="http://schemas.microsoft.com/office/drawing/2014/main" val="1621379132"/>
                    </a:ext>
                  </a:extLst>
                </a:gridCol>
              </a:tblGrid>
              <a:tr h="335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47617"/>
                  </a:ext>
                </a:extLst>
              </a:tr>
              <a:tr h="37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07106"/>
                  </a:ext>
                </a:extLst>
              </a:tr>
              <a:tr h="50683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Üstü Not Alan Öğrencilerin Dağılımı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0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53,1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108 Kişi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51,2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02646"/>
                  </a:ext>
                </a:extLst>
              </a:tr>
              <a:tr h="5068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440767"/>
                  </a:ext>
                </a:extLst>
              </a:tr>
              <a:tr h="5068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≥70-80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14,7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≥70-80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15,2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085220"/>
                  </a:ext>
                </a:extLst>
              </a:tr>
              <a:tr h="5068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≥58,75-70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32,7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≥60,26-70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30,3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725159"/>
                  </a:ext>
                </a:extLst>
              </a:tr>
              <a:tr h="412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58,75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60,26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276132"/>
                  </a:ext>
                </a:extLst>
              </a:tr>
              <a:tr h="528603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Altı Not Alan Öğrencilerin Dağılımı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≥50-58,75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22,7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 Kişi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46,9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≥50-60,26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34,1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103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48,8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111109"/>
                  </a:ext>
                </a:extLst>
              </a:tr>
              <a:tr h="52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15,6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11,4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544196"/>
                  </a:ext>
                </a:extLst>
              </a:tr>
              <a:tr h="52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6,2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2,8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598951"/>
                  </a:ext>
                </a:extLst>
              </a:tr>
              <a:tr h="52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1,9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467574"/>
                  </a:ext>
                </a:extLst>
              </a:tr>
              <a:tr h="52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52104"/>
                  </a:ext>
                </a:extLst>
              </a:tr>
              <a:tr h="52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0,5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028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126503"/>
              </p:ext>
            </p:extLst>
          </p:nvPr>
        </p:nvGraphicFramePr>
        <p:xfrm>
          <a:off x="374573" y="68020"/>
          <a:ext cx="11347374" cy="6453303"/>
        </p:xfrm>
        <a:graphic>
          <a:graphicData uri="http://schemas.openxmlformats.org/drawingml/2006/table">
            <a:tbl>
              <a:tblPr firstRow="1" firstCol="1" bandRow="1"/>
              <a:tblGrid>
                <a:gridCol w="528810">
                  <a:extLst>
                    <a:ext uri="{9D8B030D-6E8A-4147-A177-3AD203B41FA5}">
                      <a16:colId xmlns:a16="http://schemas.microsoft.com/office/drawing/2014/main" val="1290194200"/>
                    </a:ext>
                  </a:extLst>
                </a:gridCol>
                <a:gridCol w="3360144">
                  <a:extLst>
                    <a:ext uri="{9D8B030D-6E8A-4147-A177-3AD203B41FA5}">
                      <a16:colId xmlns:a16="http://schemas.microsoft.com/office/drawing/2014/main" val="2982285953"/>
                    </a:ext>
                  </a:extLst>
                </a:gridCol>
                <a:gridCol w="1916935">
                  <a:extLst>
                    <a:ext uri="{9D8B030D-6E8A-4147-A177-3AD203B41FA5}">
                      <a16:colId xmlns:a16="http://schemas.microsoft.com/office/drawing/2014/main" val="2270163660"/>
                    </a:ext>
                  </a:extLst>
                </a:gridCol>
                <a:gridCol w="121186">
                  <a:extLst>
                    <a:ext uri="{9D8B030D-6E8A-4147-A177-3AD203B41FA5}">
                      <a16:colId xmlns:a16="http://schemas.microsoft.com/office/drawing/2014/main" val="2686495226"/>
                    </a:ext>
                  </a:extLst>
                </a:gridCol>
                <a:gridCol w="1927952">
                  <a:extLst>
                    <a:ext uri="{9D8B030D-6E8A-4147-A177-3AD203B41FA5}">
                      <a16:colId xmlns:a16="http://schemas.microsoft.com/office/drawing/2014/main" val="3978732401"/>
                    </a:ext>
                  </a:extLst>
                </a:gridCol>
                <a:gridCol w="1553378">
                  <a:extLst>
                    <a:ext uri="{9D8B030D-6E8A-4147-A177-3AD203B41FA5}">
                      <a16:colId xmlns:a16="http://schemas.microsoft.com/office/drawing/2014/main" val="2609441434"/>
                    </a:ext>
                  </a:extLst>
                </a:gridCol>
                <a:gridCol w="550843">
                  <a:extLst>
                    <a:ext uri="{9D8B030D-6E8A-4147-A177-3AD203B41FA5}">
                      <a16:colId xmlns:a16="http://schemas.microsoft.com/office/drawing/2014/main" val="853217242"/>
                    </a:ext>
                  </a:extLst>
                </a:gridCol>
                <a:gridCol w="1388126">
                  <a:extLst>
                    <a:ext uri="{9D8B030D-6E8A-4147-A177-3AD203B41FA5}">
                      <a16:colId xmlns:a16="http://schemas.microsoft.com/office/drawing/2014/main" val="4138263483"/>
                    </a:ext>
                  </a:extLst>
                </a:gridCol>
              </a:tblGrid>
              <a:tr h="21606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 DEĞERLENDİRİLMESİ (GENEL ORTALAMA)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19863"/>
                  </a:ext>
                </a:extLst>
              </a:tr>
              <a:tr h="28808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EDİLEN SORU TOPLAMI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272690"/>
                  </a:ext>
                </a:extLst>
              </a:tr>
              <a:tr h="454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SORULARIN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DERSLERE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44660"/>
                  </a:ext>
                </a:extLst>
              </a:tr>
              <a:tr h="26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Farmakoloji (1-3)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43,4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56179"/>
                  </a:ext>
                </a:extLst>
              </a:tr>
              <a:tr h="26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Tıp Tarihi ve Etik (4-7)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75,5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518210"/>
                  </a:ext>
                </a:extLst>
              </a:tr>
              <a:tr h="26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Halk Sağlığı (8-36)*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28*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52,4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360077"/>
                  </a:ext>
                </a:extLst>
              </a:tr>
              <a:tr h="26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Genel Cerrahi (37-42)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77,2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203949"/>
                  </a:ext>
                </a:extLst>
              </a:tr>
              <a:tr h="26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Biyoistatistik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Tıbbi Bilişim (43-48)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74,1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003844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Aile Hekimliği (49-56)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50,9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306302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Parazitoloji (57-63)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43,1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498155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Cerrahisi (64)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0,9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88,1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340989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İç Hastalıkları (65-73)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64,7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892609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Radyoloji (74-75)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68,3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95980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(76)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74,1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554461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 (77-78)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57,8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928695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(79-89)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50,4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21215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 (90-96)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82,6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61925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(97-99)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46,4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189257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da-DK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Hastalıkları ve Klinik Mikrobiyoloji (100)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26,5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775916"/>
                  </a:ext>
                </a:extLst>
              </a:tr>
              <a:tr h="272953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b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 anchor="b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95" marR="39195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027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56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370999"/>
              </p:ext>
            </p:extLst>
          </p:nvPr>
        </p:nvGraphicFramePr>
        <p:xfrm>
          <a:off x="838200" y="1344060"/>
          <a:ext cx="11049917" cy="4472847"/>
        </p:xfrm>
        <a:graphic>
          <a:graphicData uri="http://schemas.openxmlformats.org/drawingml/2006/table">
            <a:tbl>
              <a:tblPr firstRow="1" firstCol="1" bandRow="1"/>
              <a:tblGrid>
                <a:gridCol w="2246523">
                  <a:extLst>
                    <a:ext uri="{9D8B030D-6E8A-4147-A177-3AD203B41FA5}">
                      <a16:colId xmlns:a16="http://schemas.microsoft.com/office/drawing/2014/main" val="2119032918"/>
                    </a:ext>
                  </a:extLst>
                </a:gridCol>
                <a:gridCol w="2016087">
                  <a:extLst>
                    <a:ext uri="{9D8B030D-6E8A-4147-A177-3AD203B41FA5}">
                      <a16:colId xmlns:a16="http://schemas.microsoft.com/office/drawing/2014/main" val="1315037994"/>
                    </a:ext>
                  </a:extLst>
                </a:gridCol>
                <a:gridCol w="1487277">
                  <a:extLst>
                    <a:ext uri="{9D8B030D-6E8A-4147-A177-3AD203B41FA5}">
                      <a16:colId xmlns:a16="http://schemas.microsoft.com/office/drawing/2014/main" val="290298433"/>
                    </a:ext>
                  </a:extLst>
                </a:gridCol>
                <a:gridCol w="2412694">
                  <a:extLst>
                    <a:ext uri="{9D8B030D-6E8A-4147-A177-3AD203B41FA5}">
                      <a16:colId xmlns:a16="http://schemas.microsoft.com/office/drawing/2014/main" val="1841514659"/>
                    </a:ext>
                  </a:extLst>
                </a:gridCol>
                <a:gridCol w="1393970">
                  <a:extLst>
                    <a:ext uri="{9D8B030D-6E8A-4147-A177-3AD203B41FA5}">
                      <a16:colId xmlns:a16="http://schemas.microsoft.com/office/drawing/2014/main" val="1342840660"/>
                    </a:ext>
                  </a:extLst>
                </a:gridCol>
                <a:gridCol w="1493366">
                  <a:extLst>
                    <a:ext uri="{9D8B030D-6E8A-4147-A177-3AD203B41FA5}">
                      <a16:colId xmlns:a16="http://schemas.microsoft.com/office/drawing/2014/main" val="2353440994"/>
                    </a:ext>
                  </a:extLst>
                </a:gridCol>
              </a:tblGrid>
              <a:tr h="105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MİKROBİYOLOJİ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PATOLOJİ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ENFEKSİYON HASTALIKLARI VE KLİNİK MİK.*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HALK SAĞLIĞI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AİLE HEKİMLİĞİ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336957"/>
                  </a:ext>
                </a:extLst>
              </a:tr>
              <a:tr h="855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062285"/>
                  </a:ext>
                </a:extLst>
              </a:tr>
              <a:tr h="855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532760"/>
                  </a:ext>
                </a:extLst>
              </a:tr>
              <a:tr h="855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98026"/>
                  </a:ext>
                </a:extLst>
              </a:tr>
              <a:tr h="855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30,8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73,5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14,7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29,9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85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219326"/>
              </p:ext>
            </p:extLst>
          </p:nvPr>
        </p:nvGraphicFramePr>
        <p:xfrm>
          <a:off x="638980" y="1421176"/>
          <a:ext cx="10906697" cy="4902505"/>
        </p:xfrm>
        <a:graphic>
          <a:graphicData uri="http://schemas.openxmlformats.org/drawingml/2006/table">
            <a:tbl>
              <a:tblPr firstRow="1" firstCol="1" bandRow="1"/>
              <a:tblGrid>
                <a:gridCol w="2254656">
                  <a:extLst>
                    <a:ext uri="{9D8B030D-6E8A-4147-A177-3AD203B41FA5}">
                      <a16:colId xmlns:a16="http://schemas.microsoft.com/office/drawing/2014/main" val="2833030046"/>
                    </a:ext>
                  </a:extLst>
                </a:gridCol>
                <a:gridCol w="2255591">
                  <a:extLst>
                    <a:ext uri="{9D8B030D-6E8A-4147-A177-3AD203B41FA5}">
                      <a16:colId xmlns:a16="http://schemas.microsoft.com/office/drawing/2014/main" val="2880564397"/>
                    </a:ext>
                  </a:extLst>
                </a:gridCol>
                <a:gridCol w="1739385">
                  <a:extLst>
                    <a:ext uri="{9D8B030D-6E8A-4147-A177-3AD203B41FA5}">
                      <a16:colId xmlns:a16="http://schemas.microsoft.com/office/drawing/2014/main" val="1476811522"/>
                    </a:ext>
                  </a:extLst>
                </a:gridCol>
                <a:gridCol w="1787149">
                  <a:extLst>
                    <a:ext uri="{9D8B030D-6E8A-4147-A177-3AD203B41FA5}">
                      <a16:colId xmlns:a16="http://schemas.microsoft.com/office/drawing/2014/main" val="3125130527"/>
                    </a:ext>
                  </a:extLst>
                </a:gridCol>
                <a:gridCol w="1291715">
                  <a:extLst>
                    <a:ext uri="{9D8B030D-6E8A-4147-A177-3AD203B41FA5}">
                      <a16:colId xmlns:a16="http://schemas.microsoft.com/office/drawing/2014/main" val="1312500634"/>
                    </a:ext>
                  </a:extLst>
                </a:gridCol>
                <a:gridCol w="1578201">
                  <a:extLst>
                    <a:ext uri="{9D8B030D-6E8A-4147-A177-3AD203B41FA5}">
                      <a16:colId xmlns:a16="http://schemas.microsoft.com/office/drawing/2014/main" val="1544399520"/>
                    </a:ext>
                  </a:extLst>
                </a:gridCol>
              </a:tblGrid>
              <a:tr h="9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SAĞLIĞI VE HASTALIKLARI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PARAZİTOLOJİ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FARMAKOLOJİ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TIP*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BİYOKİMYA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74574"/>
                  </a:ext>
                </a:extLst>
              </a:tr>
              <a:tr h="980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94219"/>
                  </a:ext>
                </a:extLst>
              </a:tr>
              <a:tr h="980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684684"/>
                  </a:ext>
                </a:extLst>
              </a:tr>
              <a:tr h="980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380732"/>
                  </a:ext>
                </a:extLst>
              </a:tr>
              <a:tr h="980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tr-T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52,1</a:t>
                      </a:r>
                      <a:endParaRPr lang="tr-T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30,8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48,3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18,5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20,4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717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13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569410"/>
              </p:ext>
            </p:extLst>
          </p:nvPr>
        </p:nvGraphicFramePr>
        <p:xfrm>
          <a:off x="506777" y="1542361"/>
          <a:ext cx="11005850" cy="4622061"/>
        </p:xfrm>
        <a:graphic>
          <a:graphicData uri="http://schemas.openxmlformats.org/drawingml/2006/table">
            <a:tbl>
              <a:tblPr firstRow="1" firstCol="1" bandRow="1"/>
              <a:tblGrid>
                <a:gridCol w="1850833">
                  <a:extLst>
                    <a:ext uri="{9D8B030D-6E8A-4147-A177-3AD203B41FA5}">
                      <a16:colId xmlns:a16="http://schemas.microsoft.com/office/drawing/2014/main" val="1559137455"/>
                    </a:ext>
                  </a:extLst>
                </a:gridCol>
                <a:gridCol w="1191252">
                  <a:extLst>
                    <a:ext uri="{9D8B030D-6E8A-4147-A177-3AD203B41FA5}">
                      <a16:colId xmlns:a16="http://schemas.microsoft.com/office/drawing/2014/main" val="2529915214"/>
                    </a:ext>
                  </a:extLst>
                </a:gridCol>
                <a:gridCol w="1447493">
                  <a:extLst>
                    <a:ext uri="{9D8B030D-6E8A-4147-A177-3AD203B41FA5}">
                      <a16:colId xmlns:a16="http://schemas.microsoft.com/office/drawing/2014/main" val="1739598529"/>
                    </a:ext>
                  </a:extLst>
                </a:gridCol>
                <a:gridCol w="1303458">
                  <a:extLst>
                    <a:ext uri="{9D8B030D-6E8A-4147-A177-3AD203B41FA5}">
                      <a16:colId xmlns:a16="http://schemas.microsoft.com/office/drawing/2014/main" val="3210038195"/>
                    </a:ext>
                  </a:extLst>
                </a:gridCol>
                <a:gridCol w="1881640">
                  <a:extLst>
                    <a:ext uri="{9D8B030D-6E8A-4147-A177-3AD203B41FA5}">
                      <a16:colId xmlns:a16="http://schemas.microsoft.com/office/drawing/2014/main" val="3840508668"/>
                    </a:ext>
                  </a:extLst>
                </a:gridCol>
                <a:gridCol w="2027716">
                  <a:extLst>
                    <a:ext uri="{9D8B030D-6E8A-4147-A177-3AD203B41FA5}">
                      <a16:colId xmlns:a16="http://schemas.microsoft.com/office/drawing/2014/main" val="3547593889"/>
                    </a:ext>
                  </a:extLst>
                </a:gridCol>
                <a:gridCol w="1303458">
                  <a:extLst>
                    <a:ext uri="{9D8B030D-6E8A-4147-A177-3AD203B41FA5}">
                      <a16:colId xmlns:a16="http://schemas.microsoft.com/office/drawing/2014/main" val="1827017138"/>
                    </a:ext>
                  </a:extLst>
                </a:gridCol>
              </a:tblGrid>
              <a:tr h="100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CERRAHİ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RADYOLOJİ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CERRAHİ*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İÇ HASTALIKLARI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BİYOİSTATİSTİK VE TIBBİ BİLİŞİM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 TARİHİ VE ETİK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294195"/>
                  </a:ext>
                </a:extLst>
              </a:tr>
              <a:tr h="100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192106"/>
                  </a:ext>
                </a:extLst>
              </a:tr>
              <a:tr h="611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52823"/>
                  </a:ext>
                </a:extLst>
              </a:tr>
              <a:tr h="100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655344"/>
                  </a:ext>
                </a:extLst>
              </a:tr>
              <a:tr h="100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10,0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8,5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7,1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5,2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42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48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60217830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207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98,1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94,8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60217830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207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98,1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94,8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566041"/>
            <a:ext cx="10972800" cy="4738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96.	</a:t>
            </a:r>
            <a:r>
              <a:rPr lang="tr-TR" dirty="0" err="1"/>
              <a:t>Tükrük</a:t>
            </a:r>
            <a:r>
              <a:rPr lang="tr-TR" dirty="0"/>
              <a:t> ile bulaşan öpücük hastalığı etkeni  aşağıdakilerden hangisidir?</a:t>
            </a:r>
          </a:p>
          <a:p>
            <a:pPr marL="0" indent="0">
              <a:buNone/>
            </a:pPr>
            <a:r>
              <a:rPr lang="tr-TR" dirty="0"/>
              <a:t>a) CMV (2)</a:t>
            </a:r>
          </a:p>
          <a:p>
            <a:pPr marL="0" indent="0">
              <a:buNone/>
            </a:pPr>
            <a:r>
              <a:rPr lang="tr-TR" dirty="0"/>
              <a:t>b) </a:t>
            </a:r>
            <a:r>
              <a:rPr lang="tr-TR" dirty="0" err="1"/>
              <a:t>Enterovirüs</a:t>
            </a:r>
            <a:r>
              <a:rPr lang="tr-TR" dirty="0"/>
              <a:t> tip 70 (1)</a:t>
            </a:r>
          </a:p>
          <a:p>
            <a:pPr marL="0" indent="0">
              <a:buNone/>
            </a:pPr>
            <a:r>
              <a:rPr lang="tr-TR" dirty="0"/>
              <a:t>c)  VZV (1)</a:t>
            </a:r>
          </a:p>
          <a:p>
            <a:pPr marL="0" indent="0">
              <a:buNone/>
            </a:pPr>
            <a:r>
              <a:rPr lang="tr-TR" dirty="0"/>
              <a:t>d)  EBV (207)</a:t>
            </a:r>
          </a:p>
          <a:p>
            <a:pPr marL="0" indent="0">
              <a:buNone/>
            </a:pPr>
            <a:r>
              <a:rPr lang="tr-TR" dirty="0"/>
              <a:t>e)  </a:t>
            </a:r>
            <a:r>
              <a:rPr lang="tr-TR" dirty="0" err="1"/>
              <a:t>Adenovirüs</a:t>
            </a:r>
            <a:r>
              <a:rPr lang="tr-TR" dirty="0"/>
              <a:t> (0)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99990"/>
            <a:ext cx="10972800" cy="512183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 startAt="26"/>
              <a:tabLst>
                <a:tab pos="457200" algn="l"/>
              </a:tabLs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Dünya Sağlık Örgütü’ne göre sağlık eğitimi bileşenleri aşağıdakilerden hangisinde doğru olarak verilmiştir?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+mj-lt"/>
              <a:buAutoNum type="romanUcPeriod"/>
              <a:tabLst>
                <a:tab pos="914400" algn="l"/>
              </a:tabLs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İnandırmak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+mj-lt"/>
              <a:buAutoNum type="romanUcPeriod"/>
              <a:tabLst>
                <a:tab pos="914400" algn="l"/>
              </a:tabLs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Öğretmek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+mj-lt"/>
              <a:buAutoNum type="romanUcPeriod"/>
              <a:tabLst>
                <a:tab pos="914400" algn="l"/>
              </a:tabLs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Alıştırmak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+mj-lt"/>
              <a:buAutoNum type="romanUcPeriod"/>
              <a:tabLst>
                <a:tab pos="914400" algn="l"/>
              </a:tabLs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Karar aldırtmak</a:t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    I,II,III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(58)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    I,II,III,IV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(56)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    I,III,IV (11)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    I, III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(0)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    I,II,III,IV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(85)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Boş bırakan 1 kişi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769642"/>
              </p:ext>
            </p:extLst>
          </p:nvPr>
        </p:nvGraphicFramePr>
        <p:xfrm>
          <a:off x="352538" y="725522"/>
          <a:ext cx="11358392" cy="6114698"/>
        </p:xfrm>
        <a:graphic>
          <a:graphicData uri="http://schemas.openxmlformats.org/drawingml/2006/table">
            <a:tbl>
              <a:tblPr bandRow="1"/>
              <a:tblGrid>
                <a:gridCol w="5005979">
                  <a:extLst>
                    <a:ext uri="{9D8B030D-6E8A-4147-A177-3AD203B41FA5}">
                      <a16:colId xmlns:a16="http://schemas.microsoft.com/office/drawing/2014/main" val="2391485058"/>
                    </a:ext>
                  </a:extLst>
                </a:gridCol>
                <a:gridCol w="1530564">
                  <a:extLst>
                    <a:ext uri="{9D8B030D-6E8A-4147-A177-3AD203B41FA5}">
                      <a16:colId xmlns:a16="http://schemas.microsoft.com/office/drawing/2014/main" val="3866194574"/>
                    </a:ext>
                  </a:extLst>
                </a:gridCol>
                <a:gridCol w="1726199">
                  <a:extLst>
                    <a:ext uri="{9D8B030D-6E8A-4147-A177-3AD203B41FA5}">
                      <a16:colId xmlns:a16="http://schemas.microsoft.com/office/drawing/2014/main" val="3982104944"/>
                    </a:ext>
                  </a:extLst>
                </a:gridCol>
                <a:gridCol w="1450007">
                  <a:extLst>
                    <a:ext uri="{9D8B030D-6E8A-4147-A177-3AD203B41FA5}">
                      <a16:colId xmlns:a16="http://schemas.microsoft.com/office/drawing/2014/main" val="2388792424"/>
                    </a:ext>
                  </a:extLst>
                </a:gridCol>
                <a:gridCol w="1645643">
                  <a:extLst>
                    <a:ext uri="{9D8B030D-6E8A-4147-A177-3AD203B41FA5}">
                      <a16:colId xmlns:a16="http://schemas.microsoft.com/office/drawing/2014/main" val="1442921551"/>
                    </a:ext>
                  </a:extLst>
                </a:gridCol>
              </a:tblGrid>
              <a:tr h="28855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635893"/>
                  </a:ext>
                </a:extLst>
              </a:tr>
              <a:tr h="2072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36830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Farmakoloji (1-3)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 (%64,0)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 (%55,9)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205819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Tıp Tarihi ve Etik (4-7)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 (%92,4)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 (%35,1)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293786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Halk Sağlığı (8-36)*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 (%94,3)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 (%94,8)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738324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Genel Cerrahi (37-42)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 (%97,6)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 (%45,5)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384512"/>
                  </a:ext>
                </a:extLst>
              </a:tr>
              <a:tr h="37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Biyoistatistik</a:t>
                      </a: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Tıbbi Bilişim (43-48)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 (%92,9)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 (%53,1)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516780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 Hekimliği (49-56)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 (%96,7)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 (%90,5)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022701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Parazitoloji (57-63)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 (%69,7)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 (%76,8)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744094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Göğüs Cerrahisi (64)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 (%91,5)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43524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İç Hastalıkları (65-73)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 (%92,9)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 (%68,2)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90178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Radyoloji (74-75)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 (%78,2)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(%33,6)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73320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Nükleer Tıp (76)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 (%81,5)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06053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 (77-78)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77,78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 (%65,9)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3249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Patoloji (79-89)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 (%83,4)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 (%82,5)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931443"/>
                  </a:ext>
                </a:extLst>
              </a:tr>
              <a:tr h="288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Mikrobiyoloji (90-96)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 (%98,1)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 (%51,7)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71423"/>
                  </a:ext>
                </a:extLst>
              </a:tr>
              <a:tr h="37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Çocuk Sağlığı ve Hastalıkları (97-99)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 (%93,8)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 (%78,2)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93625"/>
                  </a:ext>
                </a:extLst>
              </a:tr>
              <a:tr h="37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Enfeksiyon Hastalıkları ve Klinik Mikrobiyoloji (100)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5548" marR="45548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 (%73,5)</a:t>
                      </a:r>
                    </a:p>
                  </a:txBody>
                  <a:tcPr marL="45548" marR="45548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3667"/>
                  </a:ext>
                </a:extLst>
              </a:tr>
              <a:tr h="298733">
                <a:tc gridSpan="5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*Soru </a:t>
                      </a:r>
                      <a:r>
                        <a:rPr lang="tr-TR" sz="7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tr-TR" sz="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grubu kitapçığına göredir.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**Kişi sayısı teorik sınava katılan 211 kişi üzerinden verilmiştir.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48" marR="45548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1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896851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60,26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39264"/>
              </p:ext>
            </p:extLst>
          </p:nvPr>
        </p:nvGraphicFramePr>
        <p:xfrm>
          <a:off x="6918158" y="1909896"/>
          <a:ext cx="4824663" cy="3468220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/>
              <a:t>III. DERS KURULU: GASTROİNTESTİNAL SİSTEM VE HALK SAĞLIĞI VE AİLE HEKİMLİĞİ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06 Kasım 2023 – 29 Aralık 2023</a:t>
            </a:r>
            <a:r>
              <a:rPr lang="tr-TR" dirty="0"/>
              <a:t>	: 8 Hafta</a:t>
            </a:r>
          </a:p>
          <a:p>
            <a:r>
              <a:rPr lang="tr-TR" b="1" dirty="0"/>
              <a:t>Kurul Toplam Ders Saati	           </a:t>
            </a:r>
            <a:r>
              <a:rPr lang="tr-TR" dirty="0"/>
              <a:t>:</a:t>
            </a:r>
            <a:r>
              <a:rPr lang="tr-TR" b="1" dirty="0"/>
              <a:t> </a:t>
            </a:r>
            <a:r>
              <a:rPr lang="tr-TR" dirty="0"/>
              <a:t>192 Saat</a:t>
            </a:r>
          </a:p>
          <a:p>
            <a:r>
              <a:rPr lang="tr-TR" b="1" dirty="0"/>
              <a:t>Teorik Sınav</a:t>
            </a:r>
            <a:r>
              <a:rPr lang="tr-TR" dirty="0"/>
              <a:t>				: 29 Aralık 2023</a:t>
            </a:r>
          </a:p>
          <a:p>
            <a:r>
              <a:rPr lang="tr-TR" b="1" dirty="0"/>
              <a:t>Ders Kurulu Başkanı			</a:t>
            </a:r>
            <a:r>
              <a:rPr lang="tr-TR" dirty="0"/>
              <a:t>: Prof. Dr. Edibe PİRİNÇCİ</a:t>
            </a:r>
          </a:p>
          <a:p>
            <a:r>
              <a:rPr lang="tr-TR" b="1" dirty="0"/>
              <a:t>Ders Kurulu Başkan Yardımcısı	</a:t>
            </a:r>
            <a:r>
              <a:rPr lang="tr-TR" dirty="0"/>
              <a:t>: Prof. Dr. Ahmet ERENSOY</a:t>
            </a: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878622"/>
              </p:ext>
            </p:extLst>
          </p:nvPr>
        </p:nvGraphicFramePr>
        <p:xfrm>
          <a:off x="609600" y="1828797"/>
          <a:ext cx="10633656" cy="4106280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61,02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69,59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64,48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(IV. + V.)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(IV. + V.)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 + 81.8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 /  ÇOK 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(IV. + VI.)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 + 85,1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 /  ÇOK 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567742"/>
              </p:ext>
            </p:extLst>
          </p:nvPr>
        </p:nvGraphicFramePr>
        <p:xfrm>
          <a:off x="609601" y="957696"/>
          <a:ext cx="10972798" cy="5708625"/>
        </p:xfrm>
        <a:graphic>
          <a:graphicData uri="http://schemas.openxmlformats.org/drawingml/2006/table">
            <a:tbl>
              <a:tblPr firstRow="1" firstCol="1" bandRow="1"/>
              <a:tblGrid>
                <a:gridCol w="4077492">
                  <a:extLst>
                    <a:ext uri="{9D8B030D-6E8A-4147-A177-3AD203B41FA5}">
                      <a16:colId xmlns:a16="http://schemas.microsoft.com/office/drawing/2014/main" val="3000603071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3689757264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2884805871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2238550140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993003894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1495795108"/>
                    </a:ext>
                  </a:extLst>
                </a:gridCol>
                <a:gridCol w="1145561">
                  <a:extLst>
                    <a:ext uri="{9D8B030D-6E8A-4147-A177-3AD203B41FA5}">
                      <a16:colId xmlns:a16="http://schemas.microsoft.com/office/drawing/2014/main" val="2263949275"/>
                    </a:ext>
                  </a:extLst>
                </a:gridCol>
              </a:tblGrid>
              <a:tr h="78296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Sorunun niteliği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Güçlükte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11179"/>
                  </a:ext>
                </a:extLst>
              </a:tr>
              <a:tr h="36228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761608"/>
                  </a:ext>
                </a:extLst>
              </a:tr>
              <a:tr h="76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edebilen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23,2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782534"/>
                  </a:ext>
                </a:extLst>
              </a:tr>
              <a:tr h="1130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tam ayırt edemeyen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Gözden geçirilmeli)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22,2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567680"/>
                  </a:ext>
                </a:extLst>
              </a:tr>
              <a:tr h="76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(Düzeltilmeli, geliştirilmeli)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19,2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276151"/>
                  </a:ext>
                </a:extLst>
              </a:tr>
              <a:tr h="11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Mutlaka testten çıkarılması gereken 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35,4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937446"/>
                  </a:ext>
                </a:extLst>
              </a:tr>
              <a:tr h="76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100</a:t>
                      </a: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25,2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28,3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28,3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13,1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5,1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08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067152"/>
              </p:ext>
            </p:extLst>
          </p:nvPr>
        </p:nvGraphicFramePr>
        <p:xfrm>
          <a:off x="212738" y="861433"/>
          <a:ext cx="11731573" cy="5466093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78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207903"/>
              </p:ext>
            </p:extLst>
          </p:nvPr>
        </p:nvGraphicFramePr>
        <p:xfrm>
          <a:off x="223248" y="977046"/>
          <a:ext cx="11731573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78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441342"/>
              </p:ext>
            </p:extLst>
          </p:nvPr>
        </p:nvGraphicFramePr>
        <p:xfrm>
          <a:off x="140717" y="1030014"/>
          <a:ext cx="11725461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056275"/>
              </p:ext>
            </p:extLst>
          </p:nvPr>
        </p:nvGraphicFramePr>
        <p:xfrm>
          <a:off x="222921" y="1030014"/>
          <a:ext cx="11821935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7477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0332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737911"/>
              </p:ext>
            </p:extLst>
          </p:nvPr>
        </p:nvGraphicFramePr>
        <p:xfrm>
          <a:off x="212384" y="1121198"/>
          <a:ext cx="11836524" cy="458724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756745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43,5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550518"/>
              </p:ext>
            </p:extLst>
          </p:nvPr>
        </p:nvGraphicFramePr>
        <p:xfrm>
          <a:off x="212384" y="1121198"/>
          <a:ext cx="11836524" cy="473964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756745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16.Bu kurulda Toplumsal Destek Projesi kapsamında uygulanan  AMATEM ziyaret gezisi verimliydi.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17.Bu kurulda Alan Çalışması kapsamında uygulanan  Aile Sağlığı Merkezi (ASM) ziyaret gezisi verimliydi.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966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tr-T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Olumlu yönü yok (1,3,10,14,17,33,36,41,45,46,57,60,61,68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Bitmiş olması (44,62,74,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İki kurul dersleri birleşik değildi en azından (4,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Ders programı iyiydi (18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(Bazı) derslerin birbirini tamamlaması iyi oldu (22,42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Süre açısından iyiydi (5, 19,39,49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Uzun olması, sürmesi (21,28,34,58,63,75,76</a:t>
            </a:r>
          </a:p>
          <a:p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Ders çalışmak için (az da olsa) vaktimiz oldu, yeterliydi(18,20,27,73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serbest çalışma saatlerinin fazla, yeterli olması (21,24,30,35,52,67,77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Serbest çalışma saatleri ilk 2 kurula göre daha fazla olması güzeldi ama yine de daha fazla olabilirdi (15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Derslerin çok yoğun olmaması (64,69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Diğer kurullar gibi her gün 8-17 değildi o yanı iyiydi (25,29</a:t>
            </a:r>
            <a:endParaRPr lang="tr-T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</a:rPr>
              <a:t>(Bazı) hocalar konuları gözümüzde çok iyi canlandırdılar, keyifle dinledim (13,18,37,52,63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Kurul dersleri gerçekten meslek hayatı açısından önemli dersler olduğu barizdi. Ve bende daha fazla ilgi uyandırdı ve açıkçası mesleğime karşı bende daha fazla sorumluluk duygusu uyandırdı.(23,72</a:t>
            </a:r>
          </a:p>
          <a:p>
            <a:pPr lvl="0"/>
            <a:r>
              <a:rPr lang="tr-TR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İlgi çekici dersler vardı (31,47,56,70</a:t>
            </a:r>
            <a:endParaRPr lang="tr-TR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tr-T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Anlaması kolaydı, daha anlaşılırdı (26,38,73</a:t>
            </a:r>
            <a:endParaRPr lang="tr-T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/>
            <a:endParaRPr lang="tr-T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/>
            <a:r>
              <a:rPr lang="tr-TR" dirty="0"/>
              <a:t>derslerde anlatılan ve üzerinde durulan konular üzerinden sorular sorulması(6,</a:t>
            </a:r>
          </a:p>
          <a:p>
            <a:pPr lvl="0"/>
            <a:r>
              <a:rPr lang="tr-TR" dirty="0"/>
              <a:t>AMATEM gezisi (8,13,37,53,59,75,78</a:t>
            </a:r>
          </a:p>
          <a:p>
            <a:pPr lvl="0"/>
            <a:r>
              <a:rPr lang="tr-TR" dirty="0"/>
              <a:t>ASM gezisi-</a:t>
            </a:r>
            <a:r>
              <a:rPr lang="tr-TR" dirty="0" err="1"/>
              <a:t>Asm</a:t>
            </a:r>
            <a:r>
              <a:rPr lang="tr-TR" dirty="0"/>
              <a:t> gezisinden çok memnun kaldım. Aile hekimimiz çok sabırlı, bilgili ve anlayışlı bir hekimdi. Birinci basamak hekimliğine olan bakış açımı değiştirdi.  (8,9,11,12,13,51,59,65,71,75,76,78</a:t>
            </a:r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B485D-8789-9C80-F0AC-9B15FC031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ADD91E-5701-BF99-E54F-C9CC5E29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296FBA-9401-AD5B-97FD-B0570075A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2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x</a:t>
            </a:r>
          </a:p>
          <a:p>
            <a:pPr lvl="0"/>
            <a:endParaRPr lang="tr-TR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3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40081"/>
              </p:ext>
            </p:extLst>
          </p:nvPr>
        </p:nvGraphicFramePr>
        <p:xfrm>
          <a:off x="936433" y="583890"/>
          <a:ext cx="10080434" cy="5387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675">
                  <a:extLst>
                    <a:ext uri="{9D8B030D-6E8A-4147-A177-3AD203B41FA5}">
                      <a16:colId xmlns:a16="http://schemas.microsoft.com/office/drawing/2014/main" val="928179052"/>
                    </a:ext>
                  </a:extLst>
                </a:gridCol>
                <a:gridCol w="1781890">
                  <a:extLst>
                    <a:ext uri="{9D8B030D-6E8A-4147-A177-3AD203B41FA5}">
                      <a16:colId xmlns:a16="http://schemas.microsoft.com/office/drawing/2014/main" val="1101668881"/>
                    </a:ext>
                  </a:extLst>
                </a:gridCol>
                <a:gridCol w="2522849">
                  <a:extLst>
                    <a:ext uri="{9D8B030D-6E8A-4147-A177-3AD203B41FA5}">
                      <a16:colId xmlns:a16="http://schemas.microsoft.com/office/drawing/2014/main" val="1682310858"/>
                    </a:ext>
                  </a:extLst>
                </a:gridCol>
                <a:gridCol w="1311020">
                  <a:extLst>
                    <a:ext uri="{9D8B030D-6E8A-4147-A177-3AD203B41FA5}">
                      <a16:colId xmlns:a16="http://schemas.microsoft.com/office/drawing/2014/main" val="3768937888"/>
                    </a:ext>
                  </a:extLst>
                </a:gridCol>
              </a:tblGrid>
              <a:tr h="6597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Hafta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Saat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Saat/Gün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4224646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2023-2024 III. DERS KURULU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192 (5 TDP,4 TDAÇ)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7519757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2022-2023 III.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9 (PDÖ 1hf)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186 (174+12PDÖ)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428160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2021-2022 III.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4468248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2020-2021 IV. ve V. DERS KURULU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187 (95+92)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9393275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2019-2020 IV. ve V.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184 (93+91)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5039498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2018-2019 IV. ve VI.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192 (101+91)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4410958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2017-2018 IV. ve VI. DERS KURULU*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189 (100+89)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0364118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2016-2017 IV. ve VI.  DERS KURULU*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189 (100+89)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3989937"/>
                  </a:ext>
                </a:extLst>
              </a:tr>
              <a:tr h="5252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2015-2016 IV. ve VI. DERS KURULU*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194 (105+89)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190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67684-26FE-48FC-C46D-62E43C299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79ABE7-2368-8E42-8351-B7164CEB1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81D0F0-4F80-714B-7B9E-1B82BD2F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2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x</a:t>
            </a:r>
          </a:p>
          <a:p>
            <a:pPr lvl="0"/>
            <a:endParaRPr lang="tr-TR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492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4AA95-F234-8CB9-A482-004963798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41328B-E247-8F8C-EC5D-341ACDE33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9A86F3-6F0C-8B4D-BB6A-38406AFAD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2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x</a:t>
            </a:r>
          </a:p>
          <a:p>
            <a:pPr lvl="0"/>
            <a:endParaRPr lang="tr-TR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6036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08DC0-3D82-A48F-996D-1FF6D590B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80015F-1F5E-9708-6C15-55691EF3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9C95B-1328-FAC7-DA66-85767C604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2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x</a:t>
            </a:r>
          </a:p>
          <a:p>
            <a:pPr lvl="0"/>
            <a:endParaRPr lang="tr-TR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58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52356"/>
          </a:xfrm>
        </p:spPr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137424"/>
            <a:ext cx="10972800" cy="5954751"/>
          </a:xfrm>
        </p:spPr>
        <p:txBody>
          <a:bodyPr>
            <a:normAutofit fontScale="32500" lnSpcReduction="20000"/>
          </a:bodyPr>
          <a:lstStyle/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Uzun olması 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,, odaklanamadım(11,20,23,26,53,62,64,66</a:t>
            </a: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Kurulların </a:t>
            </a:r>
            <a:r>
              <a:rPr lang="tr-TR" sz="25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birleştirilmes,verimsizdi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25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ayrılmalıi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25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tr-TR" sz="250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1,5,10,14,23,26,31,40,44,46,52,55,62,78</a:t>
            </a:r>
            <a:endParaRPr lang="tr-TR" sz="25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Verimsiz bir kuruldu (18</a:t>
            </a: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Çok 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alakasızdı, ilk ay </a:t>
            </a:r>
            <a:r>
              <a:rPr lang="tr-TR" sz="25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işlenilen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unutuldu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3,26,52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Dersler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birbirinden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kopuk, </a:t>
            </a:r>
            <a:r>
              <a:rPr lang="tr-TR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biribirini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tamamlamıyor.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7,46,65,69</a:t>
            </a: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Bazı dersler yalnız kurul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sonuna konulması yerine karma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bir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şekilde dağılım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yapılabilirdi (29,46,51,69</a:t>
            </a:r>
          </a:p>
          <a:p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Ders saati yoğunluğu </a:t>
            </a:r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çok fazlaydı (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12,24,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14,20,28,44,45,56,59,62,70</a:t>
            </a: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Çok fazla farklı bölüm 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dersi,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ders kalabalığı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vardı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(7, 15,56</a:t>
            </a:r>
          </a:p>
          <a:p>
            <a:r>
              <a:rPr lang="tr-TR" sz="2500" dirty="0"/>
              <a:t>Serbest çalışma saatleri biraz daha fazla olabilirdi </a:t>
            </a:r>
            <a:r>
              <a:rPr lang="tr-TR" sz="2500" dirty="0" smtClean="0"/>
              <a:t>(38,71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Hocalarımızın bazılarının dersleri çok yoğun ve gereksiz bilgi içerikleriyle doldurduğunu düşünüyorum. (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7,31,52,73,77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Ders içerikleri çok yoğun, kolaylaştırılmalı(9,18</a:t>
            </a: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Bazı derslerinde anlatılan bilgiler daha net ve öz 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olabilirdi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(15,43,70,73,77</a:t>
            </a: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Bazı slaytlarda aşırı ağır dil kullanıldığı için anlaşılmada zorluklar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oluyor (27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Bazı derslerde </a:t>
            </a:r>
            <a:r>
              <a:rPr lang="tr-TR" sz="2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slytlar</a:t>
            </a:r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çok uzun (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15,18,25</a:t>
            </a: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Ders esnasında konular sebebiyle odaklanmak çok zordu.(11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kurulun birleşiminin iyi olduğunu düşünmüyorum. Kurulun süresi fazla uzundu ve bu yüzden de sorumlu olduğumuz konular çok fazlaydı. 150 tane slayttan sorumluyduk. Konuları yetiştirmekte bu yüzden zorlandım. (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8</a:t>
            </a: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Bazı derslerden verim alamadım (18,70,67</a:t>
            </a: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devamsızlık listesi sık sık yayınlanmalı nispeten bu komite listelerin yayınla oranı daha fazlaydı. Liste yayınlanırken kağıt şeklinde yayınlamaya gerek yok. WhatsApp üzerinden yeterlidir. Bu şekilde her hafta yayınlanmalı bence.(9</a:t>
            </a: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Ders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değişikliği(9,13,18,24,51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Ders değişikliği olduğunda yeni yapılacak ders saatinde yoklama alınmasın (9</a:t>
            </a: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Pratik derslerin olmaması (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13,24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Amatem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(19</a:t>
            </a:r>
          </a:p>
          <a:p>
            <a:r>
              <a:rPr lang="tr-TR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Asm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,, boş </a:t>
            </a:r>
            <a:r>
              <a:rPr lang="tr-TR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geçti,verimli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olabilirdi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19,37,61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Sınav çok zordu, detaydı,, karşılığını alamadım (12,15,18,25,27,30,33,34,41,58,63</a:t>
            </a: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Bazı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dersler zorladı (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2,62,76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Bazı derslerde </a:t>
            </a:r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aşırı detay ve zorlayıcı sorular sorulması (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6,15,22,47,70,77</a:t>
            </a: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Bazı derslerin sorularının öğrenim hedefi ve amacından uzak olması.(13</a:t>
            </a: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Sorular geçmiş yıllara göre zor olması (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14,</a:t>
            </a:r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tr-TR" sz="25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Sınavda da slaytların sadece zor bilgi içeren kısımları sorulmuştu.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12,</a:t>
            </a: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Sınav sorularının bir kısmı özensiz hazırlanmıştı.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(39,78</a:t>
            </a:r>
          </a:p>
          <a:p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sınav bilgilerimizi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ölçen, </a:t>
            </a:r>
            <a:r>
              <a:rPr lang="tr-TR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ayırdeden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tr-TR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tarzda değildi </a:t>
            </a:r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(44,12,22,27,30,49,74</a:t>
            </a:r>
            <a:endParaRPr lang="tr-TR" sz="25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tr-TR" sz="2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Bide sınav yerleri değişsin sürekli hep aynı kişiler aynı sınıfa denk düşüyor  (</a:t>
            </a:r>
            <a:r>
              <a:rPr lang="tr-TR" sz="25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</a:t>
            </a:r>
          </a:p>
          <a:p>
            <a:r>
              <a:rPr lang="tr-TR" sz="2500" dirty="0" smtClean="0">
                <a:solidFill>
                  <a:srgbClr val="000000"/>
                </a:solidFill>
                <a:latin typeface="Arial" panose="020B0604020202020204" pitchFamily="34" charset="0"/>
              </a:rPr>
              <a:t>Olumsuz yön yok (42,57,68</a:t>
            </a:r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73B84-C09B-D6DF-A661-6CCD6F9FD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54460F-8AA5-70D9-BE5B-A119E7C7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A4733F-9268-DFC3-DD89-61D041649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r>
              <a:rPr lang="tr-TR" sz="2800" dirty="0"/>
              <a:t>x</a:t>
            </a:r>
          </a:p>
          <a:p>
            <a:pPr lvl="0"/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626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8C45D-D977-5FE4-6D16-1BA895E56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302953-CF80-CC46-CD27-D9C9C9962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8266A6-FF1E-9382-6509-512EC2087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r>
              <a:rPr lang="tr-TR" sz="2800" dirty="0"/>
              <a:t>x</a:t>
            </a:r>
          </a:p>
          <a:p>
            <a:pPr lvl="0"/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55653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A8900-E701-451B-D744-406E8C722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9BF95C-6C25-49F2-EA7D-DA27EA12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3741F7-7096-0F6E-CA59-97466E785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r>
              <a:rPr lang="tr-TR" sz="2800" dirty="0"/>
              <a:t>x</a:t>
            </a:r>
          </a:p>
          <a:p>
            <a:pPr lvl="0"/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077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097340-4E4C-EAA8-D5BD-8F2A4550A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E6577D-D9FC-13BF-F3AA-735940217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241CEE-240F-6B37-D3D6-42911D09F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r>
              <a:rPr lang="tr-TR" sz="2800" dirty="0"/>
              <a:t>x</a:t>
            </a:r>
          </a:p>
          <a:p>
            <a:pPr lvl="0"/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30307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ED7E2-794F-EAAB-16E2-611195515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835F80-73BB-974A-0F99-11B112B80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70D907-0318-E5E5-5C7B-548A7BD91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r>
              <a:rPr lang="tr-TR" sz="2800" dirty="0"/>
              <a:t>x</a:t>
            </a:r>
          </a:p>
          <a:p>
            <a:pPr lvl="0"/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11827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53647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1593" y="0"/>
            <a:ext cx="10515600" cy="604359"/>
          </a:xfrm>
        </p:spPr>
        <p:txBody>
          <a:bodyPr/>
          <a:lstStyle/>
          <a:p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49028"/>
              </p:ext>
            </p:extLst>
          </p:nvPr>
        </p:nvGraphicFramePr>
        <p:xfrm>
          <a:off x="319948" y="531340"/>
          <a:ext cx="11368948" cy="6305324"/>
        </p:xfrm>
        <a:graphic>
          <a:graphicData uri="http://schemas.openxmlformats.org/drawingml/2006/table">
            <a:tbl>
              <a:tblPr bandRow="1"/>
              <a:tblGrid>
                <a:gridCol w="4855328">
                  <a:extLst>
                    <a:ext uri="{9D8B030D-6E8A-4147-A177-3AD203B41FA5}">
                      <a16:colId xmlns:a16="http://schemas.microsoft.com/office/drawing/2014/main" val="3303446294"/>
                    </a:ext>
                  </a:extLst>
                </a:gridCol>
                <a:gridCol w="1982573">
                  <a:extLst>
                    <a:ext uri="{9D8B030D-6E8A-4147-A177-3AD203B41FA5}">
                      <a16:colId xmlns:a16="http://schemas.microsoft.com/office/drawing/2014/main" val="2987018907"/>
                    </a:ext>
                  </a:extLst>
                </a:gridCol>
                <a:gridCol w="1907542">
                  <a:extLst>
                    <a:ext uri="{9D8B030D-6E8A-4147-A177-3AD203B41FA5}">
                      <a16:colId xmlns:a16="http://schemas.microsoft.com/office/drawing/2014/main" val="1234781266"/>
                    </a:ext>
                  </a:extLst>
                </a:gridCol>
                <a:gridCol w="2623505">
                  <a:extLst>
                    <a:ext uri="{9D8B030D-6E8A-4147-A177-3AD203B41FA5}">
                      <a16:colId xmlns:a16="http://schemas.microsoft.com/office/drawing/2014/main" val="2721466480"/>
                    </a:ext>
                  </a:extLst>
                </a:gridCol>
              </a:tblGrid>
              <a:tr h="381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Puan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Pratik Puan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+Pratik Puan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909673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496329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Tıp Tarihi ve Etik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668152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Halk Sağlığı*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153596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Cerrahi 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419533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Biyoistatistik ve Tıbbi Bilişim 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632025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 Hekimliği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920413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Parazitoloji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897638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Göğüs Cerrahisi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221257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İç Hastalıkları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153199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Radyoloji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096982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Nükleer Tıp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204234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70760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Patoloji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782335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Mikrobiyoloji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18100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Çocuk Sağlığı ve Hastalıkları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022978"/>
                  </a:ext>
                </a:extLst>
              </a:tr>
              <a:tr h="327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Enfeksiyon Hastalıkları ve Klinik Mikrobiyoloji 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499006"/>
                  </a:ext>
                </a:extLst>
              </a:tr>
              <a:tr h="25178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77" marR="48977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96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235383"/>
              </p:ext>
            </p:extLst>
          </p:nvPr>
        </p:nvGraphicFramePr>
        <p:xfrm>
          <a:off x="838200" y="1498294"/>
          <a:ext cx="10515600" cy="5046694"/>
        </p:xfrm>
        <a:graphic>
          <a:graphicData uri="http://schemas.openxmlformats.org/drawingml/2006/table">
            <a:tbl>
              <a:tblPr firstRow="1" bandRow="1"/>
              <a:tblGrid>
                <a:gridCol w="6557425">
                  <a:extLst>
                    <a:ext uri="{9D8B030D-6E8A-4147-A177-3AD203B41FA5}">
                      <a16:colId xmlns:a16="http://schemas.microsoft.com/office/drawing/2014/main" val="2765588797"/>
                    </a:ext>
                  </a:extLst>
                </a:gridCol>
                <a:gridCol w="2462971">
                  <a:extLst>
                    <a:ext uri="{9D8B030D-6E8A-4147-A177-3AD203B41FA5}">
                      <a16:colId xmlns:a16="http://schemas.microsoft.com/office/drawing/2014/main" val="1754357503"/>
                    </a:ext>
                  </a:extLst>
                </a:gridCol>
                <a:gridCol w="1469804">
                  <a:extLst>
                    <a:ext uri="{9D8B030D-6E8A-4147-A177-3AD203B41FA5}">
                      <a16:colId xmlns:a16="http://schemas.microsoft.com/office/drawing/2014/main" val="376507973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365021466"/>
                    </a:ext>
                  </a:extLst>
                </a:gridCol>
              </a:tblGrid>
              <a:tr h="77077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507490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215594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69,61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54556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61,71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856403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IV. ve V.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81,53+89,73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85,63</a:t>
                      </a:r>
                      <a:endParaRPr lang="tr-TR" sz="20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405078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IV. ve V.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72,48+81,66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77,07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181146"/>
                  </a:ext>
                </a:extLst>
              </a:tr>
              <a:tr h="420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IV. ve VI.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69,13+80,83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075811"/>
                  </a:ext>
                </a:extLst>
              </a:tr>
              <a:tr h="420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IV. ve VI. DERS KURULU GENEL ORTALAMA*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69,55+85,21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22558"/>
                  </a:ext>
                </a:extLst>
              </a:tr>
              <a:tr h="420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IV. ve VI. DERS KURULU GENEL ORTALAMA*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65,42+84,70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338737"/>
                  </a:ext>
                </a:extLst>
              </a:tr>
              <a:tr h="420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IV. ve VI. DERS KURULU GENEL ORTALAMA*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66,25+86,43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76,34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763994"/>
                  </a:ext>
                </a:extLst>
              </a:tr>
              <a:tr h="49215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704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92964"/>
              </p:ext>
            </p:extLst>
          </p:nvPr>
        </p:nvGraphicFramePr>
        <p:xfrm>
          <a:off x="838200" y="1333042"/>
          <a:ext cx="10515600" cy="4682168"/>
        </p:xfrm>
        <a:graphic>
          <a:graphicData uri="http://schemas.openxmlformats.org/drawingml/2006/table">
            <a:tbl>
              <a:tblPr firstRow="1" bandRow="1"/>
              <a:tblGrid>
                <a:gridCol w="4599523">
                  <a:extLst>
                    <a:ext uri="{9D8B030D-6E8A-4147-A177-3AD203B41FA5}">
                      <a16:colId xmlns:a16="http://schemas.microsoft.com/office/drawing/2014/main" val="1181576735"/>
                    </a:ext>
                  </a:extLst>
                </a:gridCol>
                <a:gridCol w="1970623">
                  <a:extLst>
                    <a:ext uri="{9D8B030D-6E8A-4147-A177-3AD203B41FA5}">
                      <a16:colId xmlns:a16="http://schemas.microsoft.com/office/drawing/2014/main" val="785438733"/>
                    </a:ext>
                  </a:extLst>
                </a:gridCol>
                <a:gridCol w="1972727">
                  <a:extLst>
                    <a:ext uri="{9D8B030D-6E8A-4147-A177-3AD203B41FA5}">
                      <a16:colId xmlns:a16="http://schemas.microsoft.com/office/drawing/2014/main" val="3691172423"/>
                    </a:ext>
                  </a:extLst>
                </a:gridCol>
                <a:gridCol w="1972727">
                  <a:extLst>
                    <a:ext uri="{9D8B030D-6E8A-4147-A177-3AD203B41FA5}">
                      <a16:colId xmlns:a16="http://schemas.microsoft.com/office/drawing/2014/main" val="2006439585"/>
                    </a:ext>
                  </a:extLst>
                </a:gridCol>
              </a:tblGrid>
              <a:tr h="12076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DÖNEM İÇİ KURULLARDA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13614"/>
                  </a:ext>
                </a:extLst>
              </a:tr>
              <a:tr h="8527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61,71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7943"/>
                  </a:ext>
                </a:extLst>
              </a:tr>
              <a:tr h="8527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63,27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45299"/>
                  </a:ext>
                </a:extLst>
              </a:tr>
              <a:tr h="8527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70,71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76912"/>
                  </a:ext>
                </a:extLst>
              </a:tr>
              <a:tr h="9163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56,54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69,26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63,51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14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D84B8B-CA20-784E-13EC-E1FD21C51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BA078504-4CA2-C4EA-13C1-E5521B6504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493857"/>
              </p:ext>
            </p:extLst>
          </p:nvPr>
        </p:nvGraphicFramePr>
        <p:xfrm>
          <a:off x="838200" y="699797"/>
          <a:ext cx="10515600" cy="5793080"/>
        </p:xfrm>
        <a:graphic>
          <a:graphicData uri="http://schemas.openxmlformats.org/drawingml/2006/table">
            <a:tbl>
              <a:tblPr firstRow="1" bandRow="1"/>
              <a:tblGrid>
                <a:gridCol w="4599523">
                  <a:extLst>
                    <a:ext uri="{9D8B030D-6E8A-4147-A177-3AD203B41FA5}">
                      <a16:colId xmlns:a16="http://schemas.microsoft.com/office/drawing/2014/main" val="1296663763"/>
                    </a:ext>
                  </a:extLst>
                </a:gridCol>
                <a:gridCol w="1970623">
                  <a:extLst>
                    <a:ext uri="{9D8B030D-6E8A-4147-A177-3AD203B41FA5}">
                      <a16:colId xmlns:a16="http://schemas.microsoft.com/office/drawing/2014/main" val="4066103269"/>
                    </a:ext>
                  </a:extLst>
                </a:gridCol>
                <a:gridCol w="1972727">
                  <a:extLst>
                    <a:ext uri="{9D8B030D-6E8A-4147-A177-3AD203B41FA5}">
                      <a16:colId xmlns:a16="http://schemas.microsoft.com/office/drawing/2014/main" val="2642106501"/>
                    </a:ext>
                  </a:extLst>
                </a:gridCol>
                <a:gridCol w="1972727">
                  <a:extLst>
                    <a:ext uri="{9D8B030D-6E8A-4147-A177-3AD203B41FA5}">
                      <a16:colId xmlns:a16="http://schemas.microsoft.com/office/drawing/2014/main" val="146390757"/>
                    </a:ext>
                  </a:extLst>
                </a:gridCol>
              </a:tblGrid>
              <a:tr h="10720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tr-TR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DÖNEM İÇİ KURULLARDA BAŞARI DURUMU GENEL ORTALAMA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PUAN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PUAN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PUAN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60286"/>
                  </a:ext>
                </a:extLst>
              </a:tr>
              <a:tr h="7421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KURUL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61,71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69,61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187742"/>
                  </a:ext>
                </a:extLst>
              </a:tr>
              <a:tr h="7421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KURUL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63,27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035963"/>
                  </a:ext>
                </a:extLst>
              </a:tr>
              <a:tr h="7421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KURUL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70,71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585010"/>
                  </a:ext>
                </a:extLst>
              </a:tr>
              <a:tr h="83321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56,54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69,26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63,51*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83556"/>
                  </a:ext>
                </a:extLst>
              </a:tr>
              <a:tr h="16613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SINIFI GEÇENLER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 kişiden 58 (%25,2) kişi kalmıştır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185 kişiden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(%1,1) kişi kalmıştır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 (%36,6) öğrencinin ortalaması 60 puan altındadır.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9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69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5801" y="43388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337403"/>
              </p:ext>
            </p:extLst>
          </p:nvPr>
        </p:nvGraphicFramePr>
        <p:xfrm>
          <a:off x="701564" y="1311302"/>
          <a:ext cx="10515601" cy="4407258"/>
        </p:xfrm>
        <a:graphic>
          <a:graphicData uri="http://schemas.openxmlformats.org/drawingml/2006/table">
            <a:tbl>
              <a:tblPr firstRow="1" firstCol="1" bandRow="1"/>
              <a:tblGrid>
                <a:gridCol w="3934938">
                  <a:extLst>
                    <a:ext uri="{9D8B030D-6E8A-4147-A177-3AD203B41FA5}">
                      <a16:colId xmlns:a16="http://schemas.microsoft.com/office/drawing/2014/main" val="2922220505"/>
                    </a:ext>
                  </a:extLst>
                </a:gridCol>
                <a:gridCol w="3291383">
                  <a:extLst>
                    <a:ext uri="{9D8B030D-6E8A-4147-A177-3AD203B41FA5}">
                      <a16:colId xmlns:a16="http://schemas.microsoft.com/office/drawing/2014/main" val="2376443562"/>
                    </a:ext>
                  </a:extLst>
                </a:gridCol>
                <a:gridCol w="3289280">
                  <a:extLst>
                    <a:ext uri="{9D8B030D-6E8A-4147-A177-3AD203B41FA5}">
                      <a16:colId xmlns:a16="http://schemas.microsoft.com/office/drawing/2014/main" val="3008008401"/>
                    </a:ext>
                  </a:extLst>
                </a:gridCol>
              </a:tblGrid>
              <a:tr h="1078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42185"/>
                  </a:ext>
                </a:extLst>
              </a:tr>
              <a:tr h="518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200704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87,88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011648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78047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 SINAV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60,26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03460"/>
                  </a:ext>
                </a:extLst>
              </a:tr>
              <a:tr h="1078469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08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2760</Words>
  <Application>Microsoft Office PowerPoint</Application>
  <PresentationFormat>Geniş ekran</PresentationFormat>
  <Paragraphs>1215</Paragraphs>
  <Slides>39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39</vt:i4>
      </vt:variant>
    </vt:vector>
  </HeadingPairs>
  <TitlesOfParts>
    <vt:vector size="51" baseType="lpstr">
      <vt:lpstr>Arial</vt:lpstr>
      <vt:lpstr>Arial Black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3. SINIF 3. KURUL DEĞERLENDİRME </vt:lpstr>
      <vt:lpstr>PowerPoint Sunusu</vt:lpstr>
      <vt:lpstr>PowerPoint Sunusu</vt:lpstr>
      <vt:lpstr>SINAV VERİLERİ</vt:lpstr>
      <vt:lpstr>Sınav sorularının dağılımı </vt:lpstr>
      <vt:lpstr>ORTALAMA</vt:lpstr>
      <vt:lpstr>PowerPoint Sunusu</vt:lpstr>
      <vt:lpstr>PowerPoint Sunusu</vt:lpstr>
      <vt:lpstr>PUANLAMA</vt:lpstr>
      <vt:lpstr>PowerPoint Sunusu</vt:lpstr>
      <vt:lpstr>PowerPoint Sunusu</vt:lpstr>
      <vt:lpstr>BARAJA TAKILAN ÖĞRENCİ SAYISI: (DERS GRUPLARINA GÖRE)</vt:lpstr>
      <vt:lpstr>BARAJA TAKILAN ÖĞRENCİ SAYISI: (DERS GRUPLARINA GÖRE)</vt:lpstr>
      <vt:lpstr>BARAJA TAKILAN ÖĞRENCİ SAYISI: (DERS GRUPLARINA GÖRE)</vt:lpstr>
      <vt:lpstr>EN FAZLA DOĞRU  VE YANLIŞ CEVAPLANAN SORULAR 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671</cp:revision>
  <dcterms:created xsi:type="dcterms:W3CDTF">2022-10-27T00:48:35Z</dcterms:created>
  <dcterms:modified xsi:type="dcterms:W3CDTF">2025-05-06T09:47:17Z</dcterms:modified>
</cp:coreProperties>
</file>